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83" d="100"/>
          <a:sy n="83" d="100"/>
        </p:scale>
        <p:origin x="6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99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01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42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7368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90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922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629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98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30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33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01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62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1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37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05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98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06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61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VINCENZO MICIELI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O46002226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17/04/2021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016" y="-327545"/>
            <a:ext cx="6734178" cy="990018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VISIONE GENERALE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1DCF113-3CD1-41DC-902F-BBC566DA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748198"/>
            <a:ext cx="4057649" cy="5925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91F883-2BCA-4283-8386-4D405FF0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46" y="910123"/>
            <a:ext cx="7393427" cy="2518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D29AA8-1DC1-42B2-8D82-F60C97E70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46" y="3710953"/>
            <a:ext cx="7393427" cy="2675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323" y="252305"/>
            <a:ext cx="7753353" cy="556145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484" y="724656"/>
            <a:ext cx="6555347" cy="2618978"/>
          </a:xfrm>
        </p:spPr>
        <p:txBody>
          <a:bodyPr anchor="ctr">
            <a:normAutofit fontScale="70000" lnSpcReduction="20000"/>
          </a:bodyPr>
          <a:lstStyle/>
          <a:p>
            <a:r>
              <a:rPr lang="it-IT" sz="2000" dirty="0">
                <a:solidFill>
                  <a:schemeClr val="tx2"/>
                </a:solidFill>
              </a:rPr>
              <a:t>La seguente API fornisce i dati Covid-19 di ogni Paese (senza autenticazione). Inserito </a:t>
            </a:r>
            <a:r>
              <a:rPr lang="it-IT" sz="2000" dirty="0" err="1">
                <a:solidFill>
                  <a:schemeClr val="tx2"/>
                </a:solidFill>
              </a:rPr>
              <a:t>nell’html</a:t>
            </a:r>
            <a:r>
              <a:rPr lang="it-IT" sz="2000" dirty="0">
                <a:solidFill>
                  <a:schemeClr val="tx2"/>
                </a:solidFill>
              </a:rPr>
              <a:t> il nome del Paese, questo viene memorizzato nel </a:t>
            </a:r>
            <a:r>
              <a:rPr lang="it-IT" sz="2000" dirty="0" err="1">
                <a:solidFill>
                  <a:schemeClr val="tx2"/>
                </a:solidFill>
              </a:rPr>
              <a:t>js</a:t>
            </a:r>
            <a:r>
              <a:rPr lang="it-IT" sz="2000" dirty="0">
                <a:solidFill>
                  <a:schemeClr val="tx2"/>
                </a:solidFill>
              </a:rPr>
              <a:t>. </a:t>
            </a:r>
          </a:p>
          <a:p>
            <a:r>
              <a:rPr lang="it-IT" sz="2000" dirty="0">
                <a:solidFill>
                  <a:schemeClr val="accent6">
                    <a:lumMod val="75000"/>
                  </a:schemeClr>
                </a:solidFill>
              </a:rPr>
              <a:t>In seguito viene preparata la richiesta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</a:rPr>
              <a:t>all’url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</a:rPr>
              <a:t> dell’API aggiungendo la variabile in cui è memorizzato il nome del Paese (?country). Così facendo stiamo applicando un filtro nel documento restituendoci i dati del Paese ricercato. Poi viene eseguito il fetch.</a:t>
            </a:r>
          </a:p>
          <a:p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Fatto il fetch, si inserisce all’interno della variabile doc il valore di </a:t>
            </a:r>
            <a:r>
              <a:rPr lang="it-IT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json.All</a:t>
            </a:r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. Difatti, se si nota l’immagine sottostante, troviamo in </a:t>
            </a:r>
            <a:r>
              <a:rPr lang="it-IT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All</a:t>
            </a:r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 dati complessivi del Paese, ma troviamo anche i dati di ogni sua Regione. </a:t>
            </a:r>
          </a:p>
          <a:p>
            <a:r>
              <a:rPr lang="it-IT" sz="2000" dirty="0">
                <a:solidFill>
                  <a:srgbClr val="FF0000"/>
                </a:solidFill>
              </a:rPr>
              <a:t>Se esiste il doc, vengono prelevati i dati </a:t>
            </a:r>
            <a:r>
              <a:rPr lang="it-IT" sz="2000" dirty="0" err="1">
                <a:solidFill>
                  <a:srgbClr val="FF0000"/>
                </a:solidFill>
              </a:rPr>
              <a:t>confirmed</a:t>
            </a:r>
            <a:r>
              <a:rPr lang="it-IT" sz="2000" dirty="0">
                <a:solidFill>
                  <a:srgbClr val="FF0000"/>
                </a:solidFill>
              </a:rPr>
              <a:t>, </a:t>
            </a:r>
            <a:r>
              <a:rPr lang="it-IT" sz="2000" dirty="0" err="1">
                <a:solidFill>
                  <a:srgbClr val="FF0000"/>
                </a:solidFill>
              </a:rPr>
              <a:t>recovered</a:t>
            </a:r>
            <a:r>
              <a:rPr lang="it-IT" sz="2000" dirty="0">
                <a:solidFill>
                  <a:srgbClr val="FF0000"/>
                </a:solidFill>
              </a:rPr>
              <a:t> e </a:t>
            </a:r>
            <a:r>
              <a:rPr lang="it-IT" sz="2000" dirty="0" err="1">
                <a:solidFill>
                  <a:srgbClr val="FF0000"/>
                </a:solidFill>
              </a:rPr>
              <a:t>deaths</a:t>
            </a:r>
            <a:r>
              <a:rPr lang="it-IT" sz="2000" dirty="0">
                <a:solidFill>
                  <a:srgbClr val="FF0000"/>
                </a:solidFill>
              </a:rPr>
              <a:t> e visualizzati </a:t>
            </a:r>
            <a:r>
              <a:rPr lang="it-IT" sz="2000" dirty="0" err="1">
                <a:solidFill>
                  <a:srgbClr val="FF0000"/>
                </a:solidFill>
              </a:rPr>
              <a:t>nell’html</a:t>
            </a:r>
            <a:r>
              <a:rPr lang="it-IT" sz="20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5CFA9B-3A41-490F-8C48-B413A00B2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9" y="274672"/>
            <a:ext cx="4373880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64C0FE7-6C13-4614-8EBF-3175A86675D4}"/>
              </a:ext>
            </a:extLst>
          </p:cNvPr>
          <p:cNvCxnSpPr>
            <a:cxnSpLocks/>
          </p:cNvCxnSpPr>
          <p:nvPr/>
        </p:nvCxnSpPr>
        <p:spPr>
          <a:xfrm flipH="1">
            <a:off x="3417906" y="1061062"/>
            <a:ext cx="1796482" cy="46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21D1694-94BD-490E-91EA-0EE54DD2DEE3}"/>
              </a:ext>
            </a:extLst>
          </p:cNvPr>
          <p:cNvCxnSpPr>
            <a:cxnSpLocks/>
          </p:cNvCxnSpPr>
          <p:nvPr/>
        </p:nvCxnSpPr>
        <p:spPr>
          <a:xfrm flipH="1">
            <a:off x="3666478" y="1679071"/>
            <a:ext cx="1682119" cy="434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A097F7F-0B7F-4E61-989B-61C6001E32CB}"/>
              </a:ext>
            </a:extLst>
          </p:cNvPr>
          <p:cNvCxnSpPr>
            <a:cxnSpLocks/>
          </p:cNvCxnSpPr>
          <p:nvPr/>
        </p:nvCxnSpPr>
        <p:spPr>
          <a:xfrm flipH="1" flipV="1">
            <a:off x="1713394" y="1239583"/>
            <a:ext cx="3613208" cy="126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B8712D-BCA5-43B3-9A6D-28D17921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45" y="3352234"/>
            <a:ext cx="5473826" cy="3220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DA382C91-1FBE-4E8E-ABB0-2C7EBE085971}"/>
              </a:ext>
            </a:extLst>
          </p:cNvPr>
          <p:cNvSpPr/>
          <p:nvPr/>
        </p:nvSpPr>
        <p:spPr>
          <a:xfrm>
            <a:off x="5406501" y="6329779"/>
            <a:ext cx="5473826" cy="337351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8AF52BB1-7206-45D1-9908-F423C88E71F5}"/>
              </a:ext>
            </a:extLst>
          </p:cNvPr>
          <p:cNvCxnSpPr/>
          <p:nvPr/>
        </p:nvCxnSpPr>
        <p:spPr>
          <a:xfrm>
            <a:off x="5885895" y="3994951"/>
            <a:ext cx="0" cy="233482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Immagine 33">
            <a:extLst>
              <a:ext uri="{FF2B5EF4-FFF2-40B4-BE49-F238E27FC236}">
                <a16:creationId xmlns:a16="http://schemas.microsoft.com/office/drawing/2014/main" id="{D1189DBC-F071-40BE-922B-500A3CB2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04" y="3751963"/>
            <a:ext cx="417252" cy="174727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CC7A3103-4A2E-40EB-A133-33619125BD4D}"/>
              </a:ext>
            </a:extLst>
          </p:cNvPr>
          <p:cNvCxnSpPr>
            <a:cxnSpLocks/>
          </p:cNvCxnSpPr>
          <p:nvPr/>
        </p:nvCxnSpPr>
        <p:spPr>
          <a:xfrm flipH="1" flipV="1">
            <a:off x="2423605" y="2258965"/>
            <a:ext cx="3534625" cy="415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14EE365-4FCD-4E2B-804D-1710C0861745}"/>
              </a:ext>
            </a:extLst>
          </p:cNvPr>
          <p:cNvCxnSpPr>
            <a:cxnSpLocks/>
          </p:cNvCxnSpPr>
          <p:nvPr/>
        </p:nvCxnSpPr>
        <p:spPr>
          <a:xfrm flipH="1" flipV="1">
            <a:off x="2219323" y="2388094"/>
            <a:ext cx="4785160" cy="402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1FD522A-7527-49AD-BA38-773857992F6E}"/>
              </a:ext>
            </a:extLst>
          </p:cNvPr>
          <p:cNvCxnSpPr/>
          <p:nvPr/>
        </p:nvCxnSpPr>
        <p:spPr>
          <a:xfrm flipH="1" flipV="1">
            <a:off x="1978408" y="2503503"/>
            <a:ext cx="5736287" cy="390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46DD94-199E-4976-AE44-5B48153BB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07" y="87997"/>
            <a:ext cx="1614777" cy="1093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751" y="-36605"/>
            <a:ext cx="7665224" cy="70040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OPENLIBRARY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4F5D-C03D-4440-9C1B-0B8A296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322" y="797514"/>
            <a:ext cx="7583363" cy="3532703"/>
          </a:xfrm>
        </p:spPr>
        <p:txBody>
          <a:bodyPr anchor="ctr">
            <a:normAutofit fontScale="92500" lnSpcReduction="20000"/>
          </a:bodyPr>
          <a:lstStyle/>
          <a:p>
            <a:r>
              <a:rPr lang="it-IT" sz="2000" dirty="0"/>
              <a:t>Il procedimento della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ricercaLibro</a:t>
            </a:r>
            <a:r>
              <a:rPr lang="it-IT" sz="2000" dirty="0"/>
              <a:t> è analoga alla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ricercacovid</a:t>
            </a:r>
            <a:r>
              <a:rPr lang="it-IT" sz="2000" dirty="0"/>
              <a:t> analizzato nella slide precedente.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Osservando l’immagine sottostante, nel </a:t>
            </a:r>
            <a:r>
              <a:rPr lang="it-IT" sz="2000" dirty="0" err="1">
                <a:solidFill>
                  <a:schemeClr val="accent4"/>
                </a:solidFill>
              </a:rPr>
              <a:t>js</a:t>
            </a:r>
            <a:r>
              <a:rPr lang="it-IT" sz="2000" dirty="0">
                <a:solidFill>
                  <a:schemeClr val="accent4"/>
                </a:solidFill>
              </a:rPr>
              <a:t> memorizziamo in </a:t>
            </a:r>
            <a:r>
              <a:rPr lang="it-IT" sz="2000" dirty="0" err="1">
                <a:solidFill>
                  <a:schemeClr val="accent4"/>
                </a:solidFill>
              </a:rPr>
              <a:t>num_results</a:t>
            </a:r>
            <a:r>
              <a:rPr lang="it-IT" sz="2000" dirty="0">
                <a:solidFill>
                  <a:schemeClr val="accent4"/>
                </a:solidFill>
              </a:rPr>
              <a:t> il valore </a:t>
            </a:r>
            <a:r>
              <a:rPr lang="it-IT" sz="2000" dirty="0" err="1">
                <a:solidFill>
                  <a:schemeClr val="accent4"/>
                </a:solidFill>
              </a:rPr>
              <a:t>json.num_found</a:t>
            </a:r>
            <a:r>
              <a:rPr lang="it-IT" sz="2000" dirty="0">
                <a:solidFill>
                  <a:schemeClr val="accent4"/>
                </a:solidFill>
              </a:rPr>
              <a:t>, ossia il numero di risultati che hanno come tema quello selezionato </a:t>
            </a:r>
            <a:r>
              <a:rPr lang="it-IT" sz="2000" dirty="0" err="1">
                <a:solidFill>
                  <a:schemeClr val="accent4"/>
                </a:solidFill>
              </a:rPr>
              <a:t>nell’html</a:t>
            </a:r>
            <a:r>
              <a:rPr lang="it-IT" sz="2000" dirty="0">
                <a:solidFill>
                  <a:schemeClr val="accent4"/>
                </a:solidFill>
              </a:rPr>
              <a:t>. (Cioè cerchiamo tutte le opere che contengono nel titolo la parola scelta come tema). Se tale numero è maggiore di 13, allora </a:t>
            </a:r>
            <a:r>
              <a:rPr lang="it-IT" sz="2000" dirty="0" err="1">
                <a:solidFill>
                  <a:schemeClr val="accent4"/>
                </a:solidFill>
              </a:rPr>
              <a:t>num_results</a:t>
            </a:r>
            <a:r>
              <a:rPr lang="it-IT" sz="2000" dirty="0">
                <a:solidFill>
                  <a:schemeClr val="accent4"/>
                </a:solidFill>
              </a:rPr>
              <a:t> varrà 13 (In sintesi vogliamo visualizzare al massimo 13 elementi). </a:t>
            </a:r>
          </a:p>
          <a:p>
            <a:r>
              <a:rPr lang="it-IT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Infine, </a:t>
            </a:r>
            <a:r>
              <a:rPr lang="it-IT" sz="2000" dirty="0">
                <a:solidFill>
                  <a:srgbClr val="FF0000"/>
                </a:solidFill>
              </a:rPr>
              <a:t>prendendo ogni i-esimo risultato</a:t>
            </a:r>
            <a:r>
              <a:rPr lang="it-IT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visualizziamo il titolo(</a:t>
            </a:r>
            <a:r>
              <a:rPr lang="it-IT" sz="20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title</a:t>
            </a:r>
            <a:r>
              <a:rPr lang="it-IT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 e l’autore(</a:t>
            </a:r>
            <a:r>
              <a:rPr lang="it-IT" sz="20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author_name</a:t>
            </a:r>
            <a:r>
              <a:rPr lang="it-IT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 dei libri che hanno come filtro il tema preselezionato. </a:t>
            </a:r>
          </a:p>
          <a:p>
            <a:endParaRPr lang="it-IT" sz="20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018978-EE49-4C5C-AB4F-23F62D12B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4" y="212435"/>
            <a:ext cx="3464542" cy="4027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22680E8-568C-4D43-871E-8CF7E024CCCD}"/>
              </a:ext>
            </a:extLst>
          </p:cNvPr>
          <p:cNvCxnSpPr>
            <a:cxnSpLocks/>
          </p:cNvCxnSpPr>
          <p:nvPr/>
        </p:nvCxnSpPr>
        <p:spPr>
          <a:xfrm flipH="1">
            <a:off x="2105891" y="1866335"/>
            <a:ext cx="2308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799F5C1-852E-4F24-BE33-FEFADDF51470}"/>
              </a:ext>
            </a:extLst>
          </p:cNvPr>
          <p:cNvCxnSpPr>
            <a:cxnSpLocks/>
          </p:cNvCxnSpPr>
          <p:nvPr/>
        </p:nvCxnSpPr>
        <p:spPr>
          <a:xfrm flipH="1" flipV="1">
            <a:off x="3742136" y="748145"/>
            <a:ext cx="672034" cy="27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2801047-B6F2-456F-862C-890F9D3DF065}"/>
              </a:ext>
            </a:extLst>
          </p:cNvPr>
          <p:cNvCxnSpPr>
            <a:cxnSpLocks/>
          </p:cNvCxnSpPr>
          <p:nvPr/>
        </p:nvCxnSpPr>
        <p:spPr>
          <a:xfrm flipH="1" flipV="1">
            <a:off x="1995056" y="3003278"/>
            <a:ext cx="2419113" cy="55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1B6932-32AC-436F-B215-BE41740E9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4" y="4190981"/>
            <a:ext cx="10030887" cy="2549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37F5682-FCDF-46D3-ADD3-E58F1AE79BA1}"/>
              </a:ext>
            </a:extLst>
          </p:cNvPr>
          <p:cNvCxnSpPr>
            <a:cxnSpLocks/>
          </p:cNvCxnSpPr>
          <p:nvPr/>
        </p:nvCxnSpPr>
        <p:spPr>
          <a:xfrm flipH="1" flipV="1">
            <a:off x="1657611" y="2712399"/>
            <a:ext cx="4115116" cy="209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B6A9164B-D8FB-4BAF-A711-84407891260D}"/>
              </a:ext>
            </a:extLst>
          </p:cNvPr>
          <p:cNvSpPr/>
          <p:nvPr/>
        </p:nvSpPr>
        <p:spPr>
          <a:xfrm>
            <a:off x="5772727" y="4789705"/>
            <a:ext cx="831273" cy="9501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7FBCB295-4CAA-456E-AAC6-28CE8843E33E}"/>
              </a:ext>
            </a:extLst>
          </p:cNvPr>
          <p:cNvSpPr/>
          <p:nvPr/>
        </p:nvSpPr>
        <p:spPr>
          <a:xfrm>
            <a:off x="964881" y="2622079"/>
            <a:ext cx="692729" cy="180633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AD02F2-1959-4C98-8C0D-09B2E0289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01" y="4190981"/>
            <a:ext cx="3087559" cy="2549736"/>
          </a:xfrm>
          <a:prstGeom prst="rect">
            <a:avLst/>
          </a:prstGeom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9E534C9C-9ED3-49CF-B616-4BE1861F12E3}"/>
              </a:ext>
            </a:extLst>
          </p:cNvPr>
          <p:cNvSpPr/>
          <p:nvPr/>
        </p:nvSpPr>
        <p:spPr>
          <a:xfrm>
            <a:off x="8858279" y="4450290"/>
            <a:ext cx="1116994" cy="16042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7D3202F2-4A7C-4550-BE31-2711EC326D9F}"/>
              </a:ext>
            </a:extLst>
          </p:cNvPr>
          <p:cNvSpPr/>
          <p:nvPr/>
        </p:nvSpPr>
        <p:spPr>
          <a:xfrm>
            <a:off x="8932170" y="6308436"/>
            <a:ext cx="913794" cy="16042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CB705A6B-3A74-4547-969A-807F624F5CD4}"/>
              </a:ext>
            </a:extLst>
          </p:cNvPr>
          <p:cNvSpPr/>
          <p:nvPr/>
        </p:nvSpPr>
        <p:spPr>
          <a:xfrm>
            <a:off x="8858279" y="4331855"/>
            <a:ext cx="239539" cy="118434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72AC8BD8-8271-46E5-A645-9113F01E66F1}"/>
              </a:ext>
            </a:extLst>
          </p:cNvPr>
          <p:cNvCxnSpPr>
            <a:cxnSpLocks/>
          </p:cNvCxnSpPr>
          <p:nvPr/>
        </p:nvCxnSpPr>
        <p:spPr>
          <a:xfrm>
            <a:off x="7152744" y="3549351"/>
            <a:ext cx="1705535" cy="78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Ovale 57">
            <a:extLst>
              <a:ext uri="{FF2B5EF4-FFF2-40B4-BE49-F238E27FC236}">
                <a16:creationId xmlns:a16="http://schemas.microsoft.com/office/drawing/2014/main" id="{4B54EEFE-71FC-4044-8DC8-EE786FE95D36}"/>
              </a:ext>
            </a:extLst>
          </p:cNvPr>
          <p:cNvSpPr/>
          <p:nvPr/>
        </p:nvSpPr>
        <p:spPr>
          <a:xfrm>
            <a:off x="1117600" y="2712398"/>
            <a:ext cx="877455" cy="34164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36CD367-CCDD-4597-B89B-12ACDDB45D19}"/>
              </a:ext>
            </a:extLst>
          </p:cNvPr>
          <p:cNvSpPr/>
          <p:nvPr/>
        </p:nvSpPr>
        <p:spPr>
          <a:xfrm>
            <a:off x="5772727" y="4709493"/>
            <a:ext cx="701964" cy="10265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3" name="Immagine 7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D81923-177A-4D14-BD1E-355DB34AE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99" y="2008387"/>
            <a:ext cx="1580712" cy="1070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215" y="-2746257"/>
            <a:ext cx="7936828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SPOTIFY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1" y="524505"/>
            <a:ext cx="9605818" cy="109960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it-IT" sz="2000" dirty="0"/>
              <a:t>Questa API è con autenticazione </a:t>
            </a:r>
            <a:r>
              <a:rPr lang="it-IT" sz="2000" dirty="0" err="1"/>
              <a:t>OAuth</a:t>
            </a:r>
            <a:r>
              <a:rPr lang="it-IT" sz="2000" dirty="0"/>
              <a:t> 2.0 . Nell’immagine sottostante è mostrato il mio personale Identificativo cliente, che è inserito all’interno del codice </a:t>
            </a:r>
            <a:r>
              <a:rPr lang="it-IT" sz="2000" dirty="0" err="1"/>
              <a:t>js</a:t>
            </a:r>
            <a:r>
              <a:rPr lang="it-IT" sz="2000" dirty="0"/>
              <a:t> insieme alla password. Negli screen delle slide successive non verrà visualizzata la password per motivi di privacy. Altrettanto verrà fatto nel codice </a:t>
            </a:r>
            <a:r>
              <a:rPr lang="it-IT" sz="2000" dirty="0" err="1"/>
              <a:t>js</a:t>
            </a:r>
            <a:r>
              <a:rPr lang="it-IT" sz="2000" dirty="0"/>
              <a:t> consegnato. Tramite questo link: «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</a:rPr>
              <a:t>https://developer.spotify.com/dashboard/applications</a:t>
            </a:r>
            <a:r>
              <a:rPr lang="it-IT" sz="2000" dirty="0"/>
              <a:t>» è possibile recapitare il proprio id e la propria password.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F12DAE-FAC5-4687-9074-6E3DED332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9" y="1831513"/>
            <a:ext cx="10972801" cy="2216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20746EC-BD4D-42AB-864F-05FD81117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3" y="4272626"/>
            <a:ext cx="2788920" cy="1600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987C35-1DEC-45E7-8DD8-C4044069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3" y="4407130"/>
            <a:ext cx="1184152" cy="16002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858E03D7-9FD9-4690-82CE-ADAA5A854D82}"/>
              </a:ext>
            </a:extLst>
          </p:cNvPr>
          <p:cNvSpPr/>
          <p:nvPr/>
        </p:nvSpPr>
        <p:spPr>
          <a:xfrm>
            <a:off x="1629275" y="3556000"/>
            <a:ext cx="2056034" cy="267855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BD57D07-3428-4E84-8F17-E1BA24FFBA07}"/>
              </a:ext>
            </a:extLst>
          </p:cNvPr>
          <p:cNvCxnSpPr/>
          <p:nvPr/>
        </p:nvCxnSpPr>
        <p:spPr>
          <a:xfrm flipH="1">
            <a:off x="2419927" y="3823855"/>
            <a:ext cx="203200" cy="44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07A612-63D7-46DB-9860-7DF31DD42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3" y="4567150"/>
            <a:ext cx="3848100" cy="178308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9A47044-9453-468B-9952-F22B6311203C}"/>
              </a:ext>
            </a:extLst>
          </p:cNvPr>
          <p:cNvSpPr txBox="1"/>
          <p:nvPr/>
        </p:nvSpPr>
        <p:spPr>
          <a:xfrm>
            <a:off x="4458989" y="4585522"/>
            <a:ext cx="4347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 sinistra il codice per la richiesta del token. Dopo avere inserito il proprio 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client_id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(Identificativo cliente) e </a:t>
            </a:r>
            <a:r>
              <a:rPr lang="it-IT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client_secret</a:t>
            </a:r>
            <a:r>
              <a:rPr lang="it-IT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(Password), viene effettuata l’Autorizzazione.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68A60E7-D175-4134-83A9-6F1290AF7713}"/>
              </a:ext>
            </a:extLst>
          </p:cNvPr>
          <p:cNvCxnSpPr>
            <a:cxnSpLocks/>
          </p:cNvCxnSpPr>
          <p:nvPr/>
        </p:nvCxnSpPr>
        <p:spPr>
          <a:xfrm flipH="1">
            <a:off x="3888509" y="5458690"/>
            <a:ext cx="665018" cy="22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C38BF31-D12C-45D8-98CD-6D72E8783E52}"/>
              </a:ext>
            </a:extLst>
          </p:cNvPr>
          <p:cNvCxnSpPr>
            <a:cxnSpLocks/>
          </p:cNvCxnSpPr>
          <p:nvPr/>
        </p:nvCxnSpPr>
        <p:spPr>
          <a:xfrm flipH="1">
            <a:off x="1629275" y="2585374"/>
            <a:ext cx="236238" cy="212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66B1277B-3E2E-4243-A3A0-98C19FF64383}"/>
              </a:ext>
            </a:extLst>
          </p:cNvPr>
          <p:cNvSpPr/>
          <p:nvPr/>
        </p:nvSpPr>
        <p:spPr>
          <a:xfrm>
            <a:off x="875767" y="2360988"/>
            <a:ext cx="1904378" cy="22438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FA66C7-B5A1-4A72-B6F9-441860AE4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49" y="4487140"/>
            <a:ext cx="2544278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99" y="141091"/>
            <a:ext cx="3201366" cy="475326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SPOTIFY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816946"/>
            <a:ext cx="6555347" cy="1530302"/>
          </a:xfrm>
        </p:spPr>
        <p:txBody>
          <a:bodyPr anchor="ctr">
            <a:normAutofit lnSpcReduction="10000"/>
          </a:bodyPr>
          <a:lstStyle/>
          <a:p>
            <a:r>
              <a:rPr lang="it-IT" sz="2000" dirty="0"/>
              <a:t>Il codice a lato è molto simile a quello analizzato sia per l’API COVID-19 che per l’API OPENLIBRARY. </a:t>
            </a:r>
            <a:r>
              <a:rPr lang="it-IT" sz="2000" dirty="0">
                <a:solidFill>
                  <a:schemeClr val="accent2"/>
                </a:solidFill>
              </a:rPr>
              <a:t>L’unica novità sta nella richiesta del fetch.  Difatti l’</a:t>
            </a:r>
            <a:r>
              <a:rPr lang="it-IT" sz="2000" dirty="0" err="1">
                <a:solidFill>
                  <a:schemeClr val="accent2"/>
                </a:solidFill>
              </a:rPr>
              <a:t>Authorization</a:t>
            </a:r>
            <a:r>
              <a:rPr lang="it-IT" sz="2000" dirty="0">
                <a:solidFill>
                  <a:schemeClr val="accent2"/>
                </a:solidFill>
              </a:rPr>
              <a:t> avviene con la concatenazione della stringa «</a:t>
            </a:r>
            <a:r>
              <a:rPr lang="it-IT" sz="2000" dirty="0" err="1">
                <a:solidFill>
                  <a:schemeClr val="accent2"/>
                </a:solidFill>
              </a:rPr>
              <a:t>Bearer</a:t>
            </a:r>
            <a:r>
              <a:rPr lang="it-IT" sz="2000" dirty="0">
                <a:solidFill>
                  <a:schemeClr val="accent2"/>
                </a:solidFill>
              </a:rPr>
              <a:t> » e il token.</a:t>
            </a:r>
          </a:p>
          <a:p>
            <a:endParaRPr lang="it-IT" sz="20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C3A748-9D93-4BBA-BDED-729F291B4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2" y="524054"/>
            <a:ext cx="3536817" cy="6054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BE4561E-01D1-42A0-B4EC-36AA37702350}"/>
              </a:ext>
            </a:extLst>
          </p:cNvPr>
          <p:cNvCxnSpPr>
            <a:cxnSpLocks/>
          </p:cNvCxnSpPr>
          <p:nvPr/>
        </p:nvCxnSpPr>
        <p:spPr>
          <a:xfrm flipH="1">
            <a:off x="2706256" y="1690255"/>
            <a:ext cx="2373744" cy="49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226751-17B9-4834-89D8-09F2A19FD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82" y="2347019"/>
            <a:ext cx="3772172" cy="4327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84DC9FAE-B9D4-47A0-98CD-1D8E20936684}"/>
              </a:ext>
            </a:extLst>
          </p:cNvPr>
          <p:cNvSpPr/>
          <p:nvPr/>
        </p:nvSpPr>
        <p:spPr>
          <a:xfrm>
            <a:off x="4181282" y="2796630"/>
            <a:ext cx="1080655" cy="19595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3F8FF0-64B1-48EC-83CB-A0C0CE54CB12}"/>
              </a:ext>
            </a:extLst>
          </p:cNvPr>
          <p:cNvCxnSpPr>
            <a:cxnSpLocks/>
          </p:cNvCxnSpPr>
          <p:nvPr/>
        </p:nvCxnSpPr>
        <p:spPr>
          <a:xfrm flipH="1">
            <a:off x="2189018" y="2918691"/>
            <a:ext cx="1992264" cy="80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98A87B-5227-4950-A3FD-DE035F144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84" y="2741212"/>
            <a:ext cx="3983995" cy="3258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4B863282-BA8B-4846-9887-5FFE2128DB4F}"/>
              </a:ext>
            </a:extLst>
          </p:cNvPr>
          <p:cNvSpPr/>
          <p:nvPr/>
        </p:nvSpPr>
        <p:spPr>
          <a:xfrm>
            <a:off x="8174182" y="3149600"/>
            <a:ext cx="360218" cy="19396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F0087DC6-052C-4F63-959F-886F4DF8BFDC}"/>
              </a:ext>
            </a:extLst>
          </p:cNvPr>
          <p:cNvCxnSpPr>
            <a:cxnSpLocks/>
          </p:cNvCxnSpPr>
          <p:nvPr/>
        </p:nvCxnSpPr>
        <p:spPr>
          <a:xfrm flipH="1">
            <a:off x="1995055" y="3220557"/>
            <a:ext cx="6179127" cy="207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e 39">
            <a:extLst>
              <a:ext uri="{FF2B5EF4-FFF2-40B4-BE49-F238E27FC236}">
                <a16:creationId xmlns:a16="http://schemas.microsoft.com/office/drawing/2014/main" id="{587A64FF-0BB3-4128-B292-081730A3B501}"/>
              </a:ext>
            </a:extLst>
          </p:cNvPr>
          <p:cNvSpPr/>
          <p:nvPr/>
        </p:nvSpPr>
        <p:spPr>
          <a:xfrm>
            <a:off x="8285018" y="4849091"/>
            <a:ext cx="360218" cy="193965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C7A9D14-CFDB-43F7-B696-486DB27C707C}"/>
              </a:ext>
            </a:extLst>
          </p:cNvPr>
          <p:cNvCxnSpPr/>
          <p:nvPr/>
        </p:nvCxnSpPr>
        <p:spPr>
          <a:xfrm flipH="1">
            <a:off x="2115127" y="4932218"/>
            <a:ext cx="6167907" cy="52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Ovale 42">
            <a:extLst>
              <a:ext uri="{FF2B5EF4-FFF2-40B4-BE49-F238E27FC236}">
                <a16:creationId xmlns:a16="http://schemas.microsoft.com/office/drawing/2014/main" id="{95B30524-93B7-48F9-AFD2-48EF242CF0B5}"/>
              </a:ext>
            </a:extLst>
          </p:cNvPr>
          <p:cNvSpPr/>
          <p:nvPr/>
        </p:nvSpPr>
        <p:spPr>
          <a:xfrm>
            <a:off x="8174182" y="4058909"/>
            <a:ext cx="471054" cy="374867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4C6A8F12-4A77-44F2-8BA6-51B4D33C96F6}"/>
              </a:ext>
            </a:extLst>
          </p:cNvPr>
          <p:cNvCxnSpPr/>
          <p:nvPr/>
        </p:nvCxnSpPr>
        <p:spPr>
          <a:xfrm flipH="1">
            <a:off x="2927927" y="4252874"/>
            <a:ext cx="5214520" cy="129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25EA3DDD-3CE0-4823-9B40-6012C7648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84" y="5375563"/>
            <a:ext cx="3976428" cy="1256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F62971-71C5-4401-8C07-4ABC9013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76" y="118177"/>
            <a:ext cx="1631798" cy="1105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8514" y="13268"/>
            <a:ext cx="8963605" cy="613872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CODICI HTML 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423" y="540789"/>
            <a:ext cx="7740073" cy="763684"/>
          </a:xfrm>
        </p:spPr>
        <p:txBody>
          <a:bodyPr anchor="ctr">
            <a:normAutofit lnSpcReduction="10000"/>
          </a:bodyPr>
          <a:lstStyle/>
          <a:p>
            <a:r>
              <a:rPr lang="it-IT" sz="2000" dirty="0"/>
              <a:t>Di seguito l’implementazione html e </a:t>
            </a:r>
            <a:r>
              <a:rPr lang="it-IT" sz="2000" dirty="0" err="1"/>
              <a:t>css</a:t>
            </a:r>
            <a:r>
              <a:rPr lang="it-IT" sz="2000" dirty="0"/>
              <a:t> delle porzioni nuove della homepage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6DE78C-00AD-47FE-B5DF-B066754B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70" y="1304473"/>
            <a:ext cx="7301577" cy="3962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FBE532-B9E4-4DFE-B9B6-2C2AC24AA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23" y="5451846"/>
            <a:ext cx="3200400" cy="1158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39B007-F2B5-4050-928F-C4FFC51FC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72" y="80390"/>
            <a:ext cx="2193405" cy="669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147</TotalTime>
  <Words>437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MHW3</vt:lpstr>
      <vt:lpstr>VISIONE GENERALE</vt:lpstr>
      <vt:lpstr>API COVID-19</vt:lpstr>
      <vt:lpstr>API OPENLIBRARY</vt:lpstr>
      <vt:lpstr>API SPOTIFY 1 </vt:lpstr>
      <vt:lpstr>API SPOTIFY 2</vt:lpstr>
      <vt:lpstr>CODICI HTML E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VINCENZO MICIELI</cp:lastModifiedBy>
  <cp:revision>18</cp:revision>
  <dcterms:created xsi:type="dcterms:W3CDTF">2021-03-24T16:57:46Z</dcterms:created>
  <dcterms:modified xsi:type="dcterms:W3CDTF">2021-04-17T11:18:12Z</dcterms:modified>
</cp:coreProperties>
</file>